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6aa6e8304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6aa6e8304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b6aa6e8304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b6aa6e8304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b6aa6e8304_0_4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b6aa6e8304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b6aa6e8304_0_4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b6aa6e8304_0_4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b6aa6e8304_0_4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b6aa6e8304_0_4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b6aa6e8304_0_4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b6aa6e8304_0_4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b6aa6e8304_0_4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b6aa6e8304_0_4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b6aa6e8304_0_5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b6aa6e8304_0_5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b6aa6e8304_0_4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b6aa6e8304_0_4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b6aa6e8304_0_4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b6aa6e8304_0_4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b6aa6e8304_0_4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b6aa6e8304_0_4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b6aa6e8304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b6aa6e8304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b6aa6e8304_0_4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b6aa6e8304_0_4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b6aa6e8304_0_5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b6aa6e8304_0_5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b6aa6e8304_0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2b6aa6e8304_0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b6aa6e8304_0_5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b6aa6e8304_0_5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b6aa6e8304_0_5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2b6aa6e8304_0_5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b76022afaa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b76022afaa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b76022afa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2b76022afa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b76022afaa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b76022afaa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76022afaa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76022afa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b6aa6e8304_0_3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b6aa6e8304_0_3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b6aa6e8304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b6aa6e8304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b6aa6e8304_0_3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b6aa6e8304_0_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b6aa6e8304_0_3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b6aa6e8304_0_3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b70ca66a3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b70ca66a3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b6aa6e8304_0_3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b6aa6e8304_0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Relationship Id="rId4" Type="http://schemas.openxmlformats.org/officeDocument/2006/relationships/image" Target="../media/image3.jpg"/><Relationship Id="rId5" Type="http://schemas.openxmlformats.org/officeDocument/2006/relationships/image" Target="../media/image9.jpg"/><Relationship Id="rId6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229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4800">
                <a:latin typeface="Calibri"/>
                <a:ea typeface="Calibri"/>
                <a:cs typeface="Calibri"/>
                <a:sym typeface="Calibri"/>
              </a:rPr>
              <a:t>Marketing pro živnostníky a malé firmy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63775" y="3120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Adam Pražan</a:t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7295700" y="2462975"/>
            <a:ext cx="1864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Jak zvýšit důvěryhodnost 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2"/>
          <p:cNvSpPr txBox="1"/>
          <p:nvPr>
            <p:ph idx="1" type="subTitle"/>
          </p:nvPr>
        </p:nvSpPr>
        <p:spPr>
          <a:xfrm>
            <a:off x="311700" y="1915400"/>
            <a:ext cx="8371200" cy="30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Reference / realizace.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Obchodní podmínky.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Často kladené otázky.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Váš příběh, info o vás.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Aktualizovaný datum v patičce.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2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2"/>
          <p:cNvSpPr txBox="1"/>
          <p:nvPr/>
        </p:nvSpPr>
        <p:spPr>
          <a:xfrm>
            <a:off x="6401125" y="134100"/>
            <a:ext cx="25293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Jak zvýšit důvěryhodnost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Klíčová slova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>
            <p:ph idx="1" type="subTitle"/>
          </p:nvPr>
        </p:nvSpPr>
        <p:spPr>
          <a:xfrm>
            <a:off x="311700" y="1915400"/>
            <a:ext cx="8371200" cy="30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Co je to klíčové slovo?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Co je to vyhledávací dotaz?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3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3"/>
          <p:cNvSpPr txBox="1"/>
          <p:nvPr/>
        </p:nvSpPr>
        <p:spPr>
          <a:xfrm>
            <a:off x="7463400" y="134100"/>
            <a:ext cx="12195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Klíčová slova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075" y="2992025"/>
            <a:ext cx="3558425" cy="194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1298" y="1246123"/>
            <a:ext cx="4830526" cy="372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Klíčová slova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4"/>
          <p:cNvSpPr txBox="1"/>
          <p:nvPr>
            <p:ph idx="1" type="subTitle"/>
          </p:nvPr>
        </p:nvSpPr>
        <p:spPr>
          <a:xfrm>
            <a:off x="311700" y="1915400"/>
            <a:ext cx="8371200" cy="30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Short tail = tričko.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Long tail  = červené tričko s dlouhým rukávem.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4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4"/>
          <p:cNvSpPr txBox="1"/>
          <p:nvPr/>
        </p:nvSpPr>
        <p:spPr>
          <a:xfrm>
            <a:off x="7463400" y="134100"/>
            <a:ext cx="12195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Klíčová slova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Short tail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5"/>
          <p:cNvSpPr txBox="1"/>
          <p:nvPr>
            <p:ph idx="1" type="subTitle"/>
          </p:nvPr>
        </p:nvSpPr>
        <p:spPr>
          <a:xfrm>
            <a:off x="311700" y="1915400"/>
            <a:ext cx="8371200" cy="30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Velká konkurence.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Velká hledanost.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Malá šance na organickou návštěvnost.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Velká cena za proklik u PPC </a:t>
            </a: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(CPC = 8 - 33 Kč).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5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5"/>
          <p:cNvSpPr txBox="1"/>
          <p:nvPr/>
        </p:nvSpPr>
        <p:spPr>
          <a:xfrm>
            <a:off x="7463400" y="134100"/>
            <a:ext cx="12195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Klíčová slova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0775" y="1321250"/>
            <a:ext cx="5072124" cy="133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Long</a:t>
            </a: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 tail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6"/>
          <p:cNvSpPr txBox="1"/>
          <p:nvPr>
            <p:ph idx="1" type="subTitle"/>
          </p:nvPr>
        </p:nvSpPr>
        <p:spPr>
          <a:xfrm>
            <a:off x="311700" y="1915400"/>
            <a:ext cx="8371200" cy="30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Menší konkurence</a:t>
            </a: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Menší hledanost.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Větší šance na organickou návštěvnost.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Menší</a:t>
            </a: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 cena za proklik u PPC (CPC = 5 - 15 Kč).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6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6"/>
          <p:cNvSpPr txBox="1"/>
          <p:nvPr/>
        </p:nvSpPr>
        <p:spPr>
          <a:xfrm>
            <a:off x="7463400" y="134100"/>
            <a:ext cx="12195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Klíčová slova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1625" y="773450"/>
            <a:ext cx="4513075" cy="175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Jaké klíčové slovo zvolit?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 txBox="1"/>
          <p:nvPr>
            <p:ph idx="1" type="subTitle"/>
          </p:nvPr>
        </p:nvSpPr>
        <p:spPr>
          <a:xfrm>
            <a:off x="311700" y="1915400"/>
            <a:ext cx="8371200" cy="30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Pro malé podnikatele raději long taily.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Větší šance na zaindexování obsahu (hlavně článků).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Menší útrata u PPC reklam.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Reklamy lze lépe optimalizovat s obsahem webu = menší bounce rate.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7463400" y="134100"/>
            <a:ext cx="12195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Klíčová slova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SEO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8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Co je to SEO?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Co dělat pro organickou návštěvnost.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On page / Off page faktory.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Částečně ovlivňuje lokální SEO.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8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8"/>
          <p:cNvSpPr txBox="1"/>
          <p:nvPr/>
        </p:nvSpPr>
        <p:spPr>
          <a:xfrm>
            <a:off x="7471850" y="134100"/>
            <a:ext cx="12312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 je to SEO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9" name="Google Shape;20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4873" y="1006075"/>
            <a:ext cx="2651400" cy="382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9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Dohledatelnost webu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9"/>
          <p:cNvSpPr txBox="1"/>
          <p:nvPr>
            <p:ph idx="1" type="subTitle"/>
          </p:nvPr>
        </p:nvSpPr>
        <p:spPr>
          <a:xfrm>
            <a:off x="311700" y="1915400"/>
            <a:ext cx="8371200" cy="30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Web by měl obsahovat relevantní klíčová slova (KW).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KWs mít hlavně v nadpisech - H1, H2, H3…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Umístit KWs do meta tagů - titles, descriptions (vyšší CTR).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9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9"/>
          <p:cNvSpPr txBox="1"/>
          <p:nvPr/>
        </p:nvSpPr>
        <p:spPr>
          <a:xfrm>
            <a:off x="6641550" y="134100"/>
            <a:ext cx="20415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Dohledatelnost webu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" name="Google Shape;21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625" y="3476875"/>
            <a:ext cx="5483800" cy="14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Klíčová slova v textu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30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Nepřehltit web klíčovými slovy - hlavně v textu.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Texty a popisky psát pro lidi, ne pro vyhledávače.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Nedělat zastaralé praktiky: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katalogové odkazové portály,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spam KWs v patičce,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skrývání KWs na stránce pomocí kódu.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30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30"/>
          <p:cNvSpPr txBox="1"/>
          <p:nvPr/>
        </p:nvSpPr>
        <p:spPr>
          <a:xfrm>
            <a:off x="6641550" y="134100"/>
            <a:ext cx="20415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Dohledatelnost webu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PPC reklama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1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Co je to PPC reklama?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1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31"/>
          <p:cNvSpPr txBox="1"/>
          <p:nvPr/>
        </p:nvSpPr>
        <p:spPr>
          <a:xfrm>
            <a:off x="7533000" y="134100"/>
            <a:ext cx="11499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PPC reklama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8" name="Google Shape;23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775" y="2697125"/>
            <a:ext cx="5178425" cy="224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Obsah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311700" y="1915400"/>
            <a:ext cx="8371200" cy="27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Jak vytvořit atraktivní webové stránky a zvýšit jejich důvěryhodnost.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Jak určit správná klíčová slova pro vyhledávače.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Povíme si jak funguje lokální SEO a PPC reklamy.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Okrajově probereme sociální sítě v kontextu celého projektu.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Diskuse a prostor na dotazy.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034E91"/>
          </a:solidFill>
          <a:ln cap="flat" cmpd="sng" w="9525">
            <a:solidFill>
              <a:srgbClr val="034E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225" y="216650"/>
            <a:ext cx="1032425" cy="2357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2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PPC reklama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32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Cílit vždy na určitou lokalitu.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Co jsou to shody klíčových slov.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Cílit na přesné / frázové shody.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Necílit na volné shody a pak vylučovat KWs = stojí vás to zbytečně cash.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Bacha na identifikovanou osobu.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2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2"/>
          <p:cNvSpPr txBox="1"/>
          <p:nvPr/>
        </p:nvSpPr>
        <p:spPr>
          <a:xfrm>
            <a:off x="7533000" y="134100"/>
            <a:ext cx="11499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PPC reklama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3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Optimalizace webu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3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Podle analýzy KWs optimalizovat postupně web.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Dávat lidem odpovědi na jejich vyhledávací dotazy.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Sledovat chování návštěvníků.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Sledovat statistiky.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3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33"/>
          <p:cNvSpPr txBox="1"/>
          <p:nvPr/>
        </p:nvSpPr>
        <p:spPr>
          <a:xfrm>
            <a:off x="6953750" y="134100"/>
            <a:ext cx="17292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Optimalizace webu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7" name="Google Shape;257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4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Lokální SEO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4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Co je to lokální SEO?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4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4"/>
          <p:cNvSpPr txBox="1"/>
          <p:nvPr/>
        </p:nvSpPr>
        <p:spPr>
          <a:xfrm>
            <a:off x="7471850" y="134100"/>
            <a:ext cx="12312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Lokální SEO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6" name="Google Shape;26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4300" y="1801525"/>
            <a:ext cx="5602500" cy="3037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5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Lokální SEO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5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Řádně vyplnit profil.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Do názvu, popisu i služeb přidat KWs.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Propárovat s webem.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Sbírat reálné recenze.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Osobně doporučuji psát i aktuality (nemám změřeno).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5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5"/>
          <p:cNvSpPr txBox="1"/>
          <p:nvPr/>
        </p:nvSpPr>
        <p:spPr>
          <a:xfrm>
            <a:off x="7471850" y="134100"/>
            <a:ext cx="12312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Lokální SEO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6" name="Google Shape;27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6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Sociální sítě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6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Skvělý doplněk k webu.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Aktivita = super skrze důvěryhodnost.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Dobrý akviziční kanál pro specifické obory.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Působí hlavně na emoce, oproti PPC.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6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36"/>
          <p:cNvSpPr txBox="1"/>
          <p:nvPr/>
        </p:nvSpPr>
        <p:spPr>
          <a:xfrm>
            <a:off x="7471850" y="134100"/>
            <a:ext cx="12312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Sociální sítě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Google Shape;285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7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Spolupráce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37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Hledat klíčové spolupráce.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Já spolupracuji s grafiky.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Důležité vytvořit vztah a připomínat se.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37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7"/>
          <p:cNvSpPr txBox="1"/>
          <p:nvPr/>
        </p:nvSpPr>
        <p:spPr>
          <a:xfrm>
            <a:off x="7471850" y="134100"/>
            <a:ext cx="12312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Spolupráce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4" name="Google Shape;29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8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Shrnutí, co si odnést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8"/>
          <p:cNvSpPr txBox="1"/>
          <p:nvPr>
            <p:ph idx="1" type="subTitle"/>
          </p:nvPr>
        </p:nvSpPr>
        <p:spPr>
          <a:xfrm>
            <a:off x="311700" y="1915400"/>
            <a:ext cx="8371200" cy="362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Vytvořte si přehledný informativní web.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Založte si firmu na Google a sbírejte recenze.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Vyzkoušejte přesně cílenou PPC reklamu / social.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Vytvářejte spolupráce.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Rozvíjejte sociální sítě (pokud to u vás dává smysl).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Tvořte hodnotný obsah, optimalizujte web.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38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38"/>
          <p:cNvSpPr txBox="1"/>
          <p:nvPr/>
        </p:nvSpPr>
        <p:spPr>
          <a:xfrm>
            <a:off x="7471850" y="134100"/>
            <a:ext cx="12312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Shrnutí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3" name="Google Shape;30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9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Děkuji za pozornost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9"/>
          <p:cNvSpPr txBox="1"/>
          <p:nvPr>
            <p:ph idx="1" type="subTitle"/>
          </p:nvPr>
        </p:nvSpPr>
        <p:spPr>
          <a:xfrm>
            <a:off x="311700" y="1915400"/>
            <a:ext cx="8371200" cy="35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000">
                <a:latin typeface="Calibri"/>
                <a:ea typeface="Calibri"/>
                <a:cs typeface="Calibri"/>
                <a:sym typeface="Calibri"/>
              </a:rPr>
              <a:t>Potřebujete pomoc s vaším projektem?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www.adamprazan.cz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+420 735 036 186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info@adamprazan.cz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9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39"/>
          <p:cNvSpPr txBox="1"/>
          <p:nvPr/>
        </p:nvSpPr>
        <p:spPr>
          <a:xfrm>
            <a:off x="7471850" y="134100"/>
            <a:ext cx="12312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Rozloučení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2" name="Google Shape;31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0000" y="2295975"/>
            <a:ext cx="2402901" cy="2402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O mně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 txBox="1"/>
          <p:nvPr>
            <p:ph idx="1" type="subTitle"/>
          </p:nvPr>
        </p:nvSpPr>
        <p:spPr>
          <a:xfrm>
            <a:off x="311700" y="1915400"/>
            <a:ext cx="8371200" cy="27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Marketingem a podnikáním se zabývám od 2014 / 2016.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Založil jsem výrobní firmu na oříšková másla - slinta.cz.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Tvořím weby + komplexní marketing pro menší podnikatele.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034E91"/>
          </a:solidFill>
          <a:ln cap="flat" cmpd="sng" w="9525">
            <a:solidFill>
              <a:srgbClr val="034E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225" y="216650"/>
            <a:ext cx="1032425" cy="2357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/>
        </p:nvSpPr>
        <p:spPr>
          <a:xfrm>
            <a:off x="7808700" y="134100"/>
            <a:ext cx="8742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mně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Specifikace moderního webu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6"/>
          <p:cNvSpPr txBox="1"/>
          <p:nvPr>
            <p:ph idx="1" type="subTitle"/>
          </p:nvPr>
        </p:nvSpPr>
        <p:spPr>
          <a:xfrm>
            <a:off x="311700" y="1915400"/>
            <a:ext cx="8371200" cy="27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Lidé spíše skenují než čtou.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Nutné odpovědět na dotazy během pár sekund.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Přehlednost webu je klíčová.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Osobně mám rád jednoduché a minimalistické weby.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034E91"/>
          </a:solidFill>
          <a:ln cap="flat" cmpd="sng" w="9525">
            <a:solidFill>
              <a:srgbClr val="034E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6401125" y="134100"/>
            <a:ext cx="25293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Specifikace moderního webu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225" y="216650"/>
            <a:ext cx="1032425" cy="23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 txBox="1"/>
          <p:nvPr/>
        </p:nvSpPr>
        <p:spPr>
          <a:xfrm>
            <a:off x="6401125" y="134100"/>
            <a:ext cx="25293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Specifikace moderního webu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Odpovědět na dotazy co nejrychleji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7"/>
          <p:cNvSpPr txBox="1"/>
          <p:nvPr>
            <p:ph idx="1" type="subTitle"/>
          </p:nvPr>
        </p:nvSpPr>
        <p:spPr>
          <a:xfrm>
            <a:off x="311700" y="1915400"/>
            <a:ext cx="8371200" cy="27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Návštěvník musí najít klíčové informace do pár sekund.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Př: Odpověď na otázku v článku dávat na první místo.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Na podstránkách správně strukturovat informace.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7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6401125" y="134100"/>
            <a:ext cx="25293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Specifikace moderního webu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Správná délka textu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8"/>
          <p:cNvSpPr txBox="1"/>
          <p:nvPr>
            <p:ph idx="1" type="subTitle"/>
          </p:nvPr>
        </p:nvSpPr>
        <p:spPr>
          <a:xfrm>
            <a:off x="311700" y="1915400"/>
            <a:ext cx="8371200" cy="27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Vyhnout se přehlcení textem.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Text správně formátovat.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8"/>
          <p:cNvSpPr txBox="1"/>
          <p:nvPr/>
        </p:nvSpPr>
        <p:spPr>
          <a:xfrm>
            <a:off x="6401125" y="134100"/>
            <a:ext cx="25293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Specifikace moderního webu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950" y="3143225"/>
            <a:ext cx="4124950" cy="175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0100" y="2793328"/>
            <a:ext cx="4190325" cy="2150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Jednoduchost je svatý grál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9"/>
          <p:cNvSpPr txBox="1"/>
          <p:nvPr>
            <p:ph idx="1" type="subTitle"/>
          </p:nvPr>
        </p:nvSpPr>
        <p:spPr>
          <a:xfrm>
            <a:off x="311700" y="1915400"/>
            <a:ext cx="8371200" cy="27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Jednoduchý web je rychlejší a levnější na tvorbu. :)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Web působí čistě = je elegantní.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Na webu nejsou rušivé prvky  = návštěvník vidí co chcete, aby viděl.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Člověk nemá rozhodovací paralýzu.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9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9"/>
          <p:cNvSpPr txBox="1"/>
          <p:nvPr/>
        </p:nvSpPr>
        <p:spPr>
          <a:xfrm>
            <a:off x="6401125" y="134100"/>
            <a:ext cx="25293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Specifikace moderního webu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311700" y="1915400"/>
            <a:ext cx="8371200" cy="27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0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/>
        </p:nvSpPr>
        <p:spPr>
          <a:xfrm>
            <a:off x="6401125" y="134100"/>
            <a:ext cx="25293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Specifikace moderního webu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050" y="872500"/>
            <a:ext cx="2809400" cy="421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67288" y="872500"/>
            <a:ext cx="2809400" cy="4214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72825" y="872500"/>
            <a:ext cx="2809400" cy="421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ctrTitle"/>
          </p:nvPr>
        </p:nvSpPr>
        <p:spPr>
          <a:xfrm>
            <a:off x="311700" y="872500"/>
            <a:ext cx="8229300" cy="83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620">
                <a:latin typeface="Calibri"/>
                <a:ea typeface="Calibri"/>
                <a:cs typeface="Calibri"/>
                <a:sym typeface="Calibri"/>
              </a:rPr>
              <a:t>Jak zvýšit důvěryhodnost</a:t>
            </a:r>
            <a:endParaRPr sz="36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1"/>
          <p:cNvSpPr txBox="1"/>
          <p:nvPr>
            <p:ph idx="1" type="subTitle"/>
          </p:nvPr>
        </p:nvSpPr>
        <p:spPr>
          <a:xfrm>
            <a:off x="311700" y="1915400"/>
            <a:ext cx="8371200" cy="30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Viz předchozí body.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Web se musí líbit + hezké obrázky + autentičnost.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Nutnost mít uvedeny klíčové informace: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tel, e-mail, IČ, adresu, platební metody apod.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Doprovodný obsah na zvýšení autority (blog).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cs" sz="2000">
                <a:latin typeface="Calibri"/>
                <a:ea typeface="Calibri"/>
                <a:cs typeface="Calibri"/>
                <a:sym typeface="Calibri"/>
              </a:rPr>
              <a:t>Aktivita na soc. sítích.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1"/>
          <p:cNvSpPr/>
          <p:nvPr/>
        </p:nvSpPr>
        <p:spPr>
          <a:xfrm>
            <a:off x="0" y="0"/>
            <a:ext cx="9144000" cy="669000"/>
          </a:xfrm>
          <a:prstGeom prst="rect">
            <a:avLst/>
          </a:prstGeom>
          <a:solidFill>
            <a:srgbClr val="1A6FEE"/>
          </a:solidFill>
          <a:ln cap="flat" cmpd="sng" w="9525">
            <a:solidFill>
              <a:srgbClr val="1A6FE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1"/>
          <p:cNvSpPr txBox="1"/>
          <p:nvPr/>
        </p:nvSpPr>
        <p:spPr>
          <a:xfrm>
            <a:off x="6401125" y="134100"/>
            <a:ext cx="25293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Jak zvýšit důvěryhodnost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146494"/>
            <a:ext cx="411075" cy="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